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70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A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 descr="velkybubli_CJ_1502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1470025"/>
          </a:xfrm>
        </p:spPr>
        <p:txBody>
          <a:bodyPr/>
          <a:lstStyle>
            <a:lvl1pPr algn="l">
              <a:defRPr>
                <a:solidFill>
                  <a:srgbClr val="00A9E2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38576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2875" y="6357938"/>
            <a:ext cx="2133600" cy="365125"/>
          </a:xfr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30C0E9-FADF-4999-B5B9-1BC8A6EB84B4}" type="datetimeFigureOut">
              <a:rPr lang="cs-CZ"/>
              <a:pPr>
                <a:defRPr/>
              </a:pPr>
              <a:t>7.10.2013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-18"/>
              </a:defRPr>
            </a:lvl1pPr>
          </a:lstStyle>
          <a:p>
            <a:pPr>
              <a:defRPr/>
            </a:pPr>
            <a:fld id="{12EDB1F9-E254-4CD4-BAFF-B450AC957E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47166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033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14311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214313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5A0969F-39EF-458B-9E3D-3FC9B16E55BA}" type="datetimeFigureOut">
              <a:rPr lang="cs-CZ"/>
              <a:pPr>
                <a:defRPr/>
              </a:pPr>
              <a:t>7.10.2013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-18"/>
              </a:defRPr>
            </a:lvl1pPr>
          </a:lstStyle>
          <a:p>
            <a:pPr>
              <a:defRPr/>
            </a:pPr>
            <a:fld id="{11567FA1-B9B7-4DEA-83F1-0D8902623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80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8" descr="velkybubli_CJ_1502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033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14311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8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32D973-58D6-4E20-AF3F-A8D828D5F69A}" type="datetimeFigureOut">
              <a:rPr lang="cs-CZ"/>
              <a:pPr>
                <a:defRPr/>
              </a:pPr>
              <a:t>7.10.2013</a:t>
            </a:fld>
            <a:endParaRPr lang="cs-CZ" dirty="0"/>
          </a:p>
        </p:txBody>
      </p:sp>
      <p:sp>
        <p:nvSpPr>
          <p:cNvPr id="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-18"/>
              </a:defRPr>
            </a:lvl1pPr>
          </a:lstStyle>
          <a:p>
            <a:pPr>
              <a:defRPr/>
            </a:pPr>
            <a:fld id="{61901D85-E568-446A-9103-2F7836760A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73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857500" y="274638"/>
            <a:ext cx="5829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21431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cs-CZ" sz="3600" kern="1200" dirty="0">
          <a:solidFill>
            <a:srgbClr val="00A9E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A9E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468313" y="1341438"/>
            <a:ext cx="7772400" cy="3527425"/>
          </a:xfrm>
        </p:spPr>
        <p:txBody>
          <a:bodyPr/>
          <a:lstStyle/>
          <a:p>
            <a:pPr algn="ctr" eaLnBrk="1" hangingPunct="1"/>
            <a:r>
              <a:rPr sz="3200" b="1" smtClean="0">
                <a:solidFill>
                  <a:srgbClr val="3366FF"/>
                </a:solidFill>
                <a:latin typeface="Arial" charset="0"/>
                <a:cs typeface="Arial" charset="0"/>
              </a:rPr>
              <a:t>„Problematika ověřování kompetencí podle standardů“</a:t>
            </a:r>
            <a:br>
              <a:rPr sz="3200" b="1" smtClean="0">
                <a:solidFill>
                  <a:srgbClr val="3366FF"/>
                </a:solidFill>
                <a:latin typeface="Arial" charset="0"/>
                <a:cs typeface="Arial" charset="0"/>
              </a:rPr>
            </a:br>
            <a:r>
              <a:rPr sz="3200" b="1" smtClean="0">
                <a:solidFill>
                  <a:srgbClr val="3366FF"/>
                </a:solidFill>
                <a:latin typeface="Arial" charset="0"/>
                <a:cs typeface="Arial" charset="0"/>
              </a:rPr>
              <a:t>z pohledu MV ČR                                         </a:t>
            </a:r>
            <a:r>
              <a:rPr sz="2400" b="1" smtClean="0">
                <a:solidFill>
                  <a:srgbClr val="3366FF"/>
                </a:solidFill>
                <a:latin typeface="Arial" charset="0"/>
                <a:cs typeface="Arial" charset="0"/>
              </a:rPr>
              <a:t>Odboru bezpečnostního výzkumu a policejního vzdělávání – pracoviště autorizací</a:t>
            </a:r>
            <a:endParaRPr sz="3200" b="1" smtClean="0">
              <a:solidFill>
                <a:srgbClr val="3366FF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288" y="5589588"/>
            <a:ext cx="8208962" cy="10287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sz="2400">
                <a:solidFill>
                  <a:srgbClr val="3366FF"/>
                </a:solidFill>
              </a:rPr>
              <a:t>Mgr. </a:t>
            </a:r>
            <a:r>
              <a:rPr sz="2400" err="1">
                <a:solidFill>
                  <a:srgbClr val="3366FF"/>
                </a:solidFill>
              </a:rPr>
              <a:t>Bc</a:t>
            </a:r>
            <a:r>
              <a:rPr sz="2400">
                <a:solidFill>
                  <a:srgbClr val="3366FF"/>
                </a:solidFill>
              </a:rPr>
              <a:t>. </a:t>
            </a:r>
            <a:r>
              <a:rPr sz="2400" err="1">
                <a:solidFill>
                  <a:srgbClr val="3366FF"/>
                </a:solidFill>
              </a:rPr>
              <a:t>Tereza</a:t>
            </a:r>
            <a:r>
              <a:rPr sz="2400">
                <a:solidFill>
                  <a:srgbClr val="3366FF"/>
                </a:solidFill>
              </a:rPr>
              <a:t> </a:t>
            </a:r>
            <a:r>
              <a:rPr sz="2400" err="1">
                <a:solidFill>
                  <a:srgbClr val="3366FF"/>
                </a:solidFill>
              </a:rPr>
              <a:t>Daňková</a:t>
            </a:r>
            <a:r>
              <a:rPr sz="2400">
                <a:solidFill>
                  <a:srgbClr val="3366FF"/>
                </a:solidFill>
              </a:rPr>
              <a:t>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sz="2400">
                <a:solidFill>
                  <a:srgbClr val="3366FF"/>
                </a:solidFill>
              </a:rPr>
              <a:t>Mgr. </a:t>
            </a:r>
            <a:r>
              <a:rPr sz="2400" err="1">
                <a:solidFill>
                  <a:srgbClr val="3366FF"/>
                </a:solidFill>
              </a:rPr>
              <a:t>Bc</a:t>
            </a:r>
            <a:r>
              <a:rPr sz="2400">
                <a:solidFill>
                  <a:srgbClr val="3366FF"/>
                </a:solidFill>
              </a:rPr>
              <a:t>. </a:t>
            </a:r>
            <a:r>
              <a:rPr sz="2400" err="1">
                <a:solidFill>
                  <a:srgbClr val="3366FF"/>
                </a:solidFill>
              </a:rPr>
              <a:t>Václav</a:t>
            </a:r>
            <a:r>
              <a:rPr sz="2400">
                <a:solidFill>
                  <a:srgbClr val="3366FF"/>
                </a:solidFill>
              </a:rPr>
              <a:t> Jarý                                          7. 10. 2013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ISKA</a:t>
            </a:r>
            <a:endParaRPr sz="4400" smtClean="0">
              <a:latin typeface="Arial" charset="0"/>
              <a:cs typeface="Arial" charset="0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28775"/>
            <a:ext cx="8893175" cy="4468813"/>
          </a:xfrm>
        </p:spPr>
        <p:txBody>
          <a:bodyPr/>
          <a:lstStyle/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800" smtClean="0">
                <a:latin typeface="Arial" charset="0"/>
                <a:cs typeface="Arial" charset="0"/>
              </a:rPr>
              <a:t>Garantem </a:t>
            </a:r>
          </a:p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   Ministerstvo školství, mládeže a tělovýchovy  </a:t>
            </a:r>
          </a:p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800" smtClean="0">
                <a:latin typeface="Arial" charset="0"/>
                <a:cs typeface="Arial" charset="0"/>
              </a:rPr>
              <a:t>Určen pro komunikaci mezi autorizovanými osobami a příslušným autorizujícím orgánem</a:t>
            </a:r>
          </a:p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800" smtClean="0">
                <a:latin typeface="Arial" charset="0"/>
                <a:cs typeface="Arial" charset="0"/>
              </a:rPr>
              <a:t>Hlavní komunikační platformou pro vzájemné předávání informací a dat mezi autorizujícími orgány a autorizovanými osobami</a:t>
            </a:r>
          </a:p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800" smtClean="0">
                <a:latin typeface="Arial" charset="0"/>
                <a:cs typeface="Arial" charset="0"/>
              </a:rPr>
              <a:t>Odstranění  administrativní zátěže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ISKA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628775"/>
            <a:ext cx="8445500" cy="480853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Databáze všech PK v gesci příslušného AOr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Možnost přehledného vyplnění formuláře žádosti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Možnost přehledného založení termínu zkoušky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Uvedení zákonem požadovaných informací k uchazečům ke zkoušce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Vytvoření pozvánky na zkoušku odborné způsobilosti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Kontrola údajů uchazečů v základních registrech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Generování Osvědčení o získání PK s veškerými zákonem požadovanými údaji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Přehled úspěšných a neúspěšných uchazečů</a:t>
            </a:r>
          </a:p>
          <a:p>
            <a:pPr marL="533400" indent="-533400" eaLnBrk="1" hangingPunct="1">
              <a:lnSpc>
                <a:spcPct val="8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Možnost zaslání emailu úspěšným uchazečům s termínem zkoušky a názvem příslušné AOs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0" y="2781300"/>
            <a:ext cx="9144000" cy="1079500"/>
          </a:xfrm>
        </p:spPr>
        <p:txBody>
          <a:bodyPr/>
          <a:lstStyle/>
          <a:p>
            <a:pPr algn="ctr" eaLnBrk="1" hangingPunct="1"/>
            <a:r>
              <a:rPr sz="4400" b="1" smtClean="0">
                <a:solidFill>
                  <a:srgbClr val="3366FF"/>
                </a:solidFill>
                <a:latin typeface="Arial" charset="0"/>
                <a:cs typeface="Arial" charset="0"/>
              </a:rPr>
              <a:t>Děkujeme za pozornost</a:t>
            </a:r>
            <a:r>
              <a:rPr sz="4000" b="1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395288" y="4581525"/>
            <a:ext cx="8208962" cy="20367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sz="2400">
                <a:solidFill>
                  <a:srgbClr val="3366FF"/>
                </a:solidFill>
              </a:rPr>
              <a:t>Mgr. Bc. Tereza Daňková </a:t>
            </a:r>
            <a:endParaRPr sz="2400">
              <a:solidFill>
                <a:srgbClr val="3366FF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sz="2400">
                <a:solidFill>
                  <a:srgbClr val="3366FF"/>
                </a:solidFill>
              </a:rPr>
              <a:t>Tel. 974 </a:t>
            </a:r>
            <a:r>
              <a:rPr sz="2400">
                <a:solidFill>
                  <a:srgbClr val="3366FF"/>
                </a:solidFill>
              </a:rPr>
              <a:t>832 </a:t>
            </a:r>
            <a:r>
              <a:rPr sz="2400">
                <a:solidFill>
                  <a:srgbClr val="3366FF"/>
                </a:solidFill>
              </a:rPr>
              <a:t>627 email: </a:t>
            </a:r>
            <a:r>
              <a:rPr sz="2000" u="sng">
                <a:solidFill>
                  <a:srgbClr val="3366FF"/>
                </a:solidFill>
              </a:rPr>
              <a:t>tereza.dankova@mvcr.cz</a:t>
            </a:r>
            <a:endParaRPr sz="2000" u="sng">
              <a:solidFill>
                <a:srgbClr val="3366FF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sz="2400">
              <a:solidFill>
                <a:srgbClr val="3366FF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sz="2400">
                <a:solidFill>
                  <a:srgbClr val="3366FF"/>
                </a:solidFill>
              </a:rPr>
              <a:t>Mgr. Bc. Václav Jarý  </a:t>
            </a:r>
            <a:endParaRPr sz="2400">
              <a:solidFill>
                <a:srgbClr val="3366FF"/>
              </a:solidFill>
            </a:endParaRPr>
          </a:p>
          <a:p>
            <a:pPr eaLnBrk="1" hangingPunct="1">
              <a:defRPr/>
            </a:pPr>
            <a:r>
              <a:rPr sz="2400">
                <a:solidFill>
                  <a:srgbClr val="3366FF"/>
                </a:solidFill>
              </a:rPr>
              <a:t>Tel. </a:t>
            </a:r>
            <a:r>
              <a:rPr sz="2400">
                <a:solidFill>
                  <a:srgbClr val="3366FF"/>
                </a:solidFill>
              </a:rPr>
              <a:t>974 </a:t>
            </a:r>
            <a:r>
              <a:rPr sz="2400">
                <a:solidFill>
                  <a:srgbClr val="3366FF"/>
                </a:solidFill>
              </a:rPr>
              <a:t>833 243 </a:t>
            </a:r>
            <a:r>
              <a:rPr sz="2400">
                <a:solidFill>
                  <a:srgbClr val="3366FF"/>
                </a:solidFill>
              </a:rPr>
              <a:t>email: </a:t>
            </a:r>
            <a:r>
              <a:rPr sz="2000" u="sng">
                <a:solidFill>
                  <a:srgbClr val="3366FF"/>
                </a:solidFill>
              </a:rPr>
              <a:t>vaclav.jary@mvcr.cz</a:t>
            </a:r>
            <a:endParaRPr sz="2000" u="sng">
              <a:solidFill>
                <a:srgbClr val="3366FF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Obsah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628775"/>
            <a:ext cx="8424863" cy="4468813"/>
          </a:xfrm>
        </p:spPr>
        <p:txBody>
          <a:bodyPr/>
          <a:lstStyle/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"/>
            </a:pPr>
            <a:r>
              <a:rPr lang="cs-CZ" sz="2800" smtClean="0">
                <a:latin typeface="Arial" charset="0"/>
                <a:cs typeface="Arial" charset="0"/>
              </a:rPr>
              <a:t>Aktuální statistika</a:t>
            </a:r>
            <a:endParaRPr lang="cs-CZ" sz="2000" smtClean="0">
              <a:latin typeface="Arial" charset="0"/>
              <a:cs typeface="Arial" charset="0"/>
            </a:endParaRPr>
          </a:p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"/>
            </a:pPr>
            <a:r>
              <a:rPr lang="cs-CZ" sz="2800" smtClean="0">
                <a:latin typeface="Arial" charset="0"/>
                <a:cs typeface="Arial" charset="0"/>
              </a:rPr>
              <a:t>Kontrolní činnost PK Strážný </a:t>
            </a:r>
          </a:p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   a PK Detektiv koncipient </a:t>
            </a:r>
          </a:p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"/>
            </a:pPr>
            <a:r>
              <a:rPr lang="cs-CZ" sz="2800" smtClean="0">
                <a:latin typeface="Arial" charset="0"/>
                <a:cs typeface="Arial" charset="0"/>
              </a:rPr>
              <a:t>Zkouška odborné způsobilosti PK Strážný</a:t>
            </a:r>
          </a:p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Arial" charset="0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   a PK Detektiv koncipient </a:t>
            </a:r>
          </a:p>
          <a:p>
            <a:pPr marL="533400" indent="-5334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"/>
            </a:pPr>
            <a:r>
              <a:rPr lang="cs-CZ" sz="2800" smtClean="0">
                <a:latin typeface="Arial" charset="0"/>
                <a:cs typeface="Arial" charset="0"/>
              </a:rPr>
              <a:t>Informační systém kvalifikací a autorizací (ISKA)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835150" y="274638"/>
            <a:ext cx="730885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Aktuální statistika</a:t>
            </a:r>
            <a:r>
              <a:rPr sz="4400" smtClean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8373" name="Group 181"/>
          <p:cNvGraphicFramePr>
            <a:graphicFrameLocks noGrp="1"/>
          </p:cNvGraphicFramePr>
          <p:nvPr>
            <p:ph idx="4294967295"/>
          </p:nvPr>
        </p:nvGraphicFramePr>
        <p:xfrm>
          <a:off x="468313" y="1268413"/>
          <a:ext cx="8208963" cy="5480048"/>
        </p:xfrm>
        <a:graphic>
          <a:graphicData uri="http://schemas.openxmlformats.org/drawingml/2006/table">
            <a:tbl>
              <a:tblPr/>
              <a:tblGrid>
                <a:gridCol w="3168227"/>
                <a:gridCol w="2520368"/>
                <a:gridCol w="2520368"/>
              </a:tblGrid>
              <a:tr h="713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PK</a:t>
                      </a: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EQF</a:t>
                      </a: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Zkoušek</a:t>
                      </a: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713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Strážný (68-008-E)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dirty="0" smtClean="0"/>
                        <a:t>72 235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899964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Detektiv koncipient</a:t>
                      </a:r>
                      <a:b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(68-009-M)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507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899964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Psovod bezpečnostní služby (68-001-H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899964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Zámkař (69-038-H)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899964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Návrhář software</a:t>
                      </a:r>
                      <a:b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(18-002-N)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899964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5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Technik PC a periferií</a:t>
                      </a:r>
                      <a:b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(26-023-H)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66672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72" marR="899964" marT="66688" marB="66688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205" name="Text Box 179"/>
          <p:cNvSpPr txBox="1">
            <a:spLocks noChangeArrowheads="1"/>
          </p:cNvSpPr>
          <p:nvPr/>
        </p:nvSpPr>
        <p:spPr bwMode="auto">
          <a:xfrm>
            <a:off x="611188" y="1700213"/>
            <a:ext cx="187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835150" y="274638"/>
            <a:ext cx="730885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Aktuální statistika</a:t>
            </a:r>
            <a:r>
              <a:rPr sz="4400" smtClean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10404" name="Group 164"/>
          <p:cNvGraphicFramePr>
            <a:graphicFrameLocks noGrp="1"/>
          </p:cNvGraphicFramePr>
          <p:nvPr>
            <p:ph idx="4294967295"/>
          </p:nvPr>
        </p:nvGraphicFramePr>
        <p:xfrm>
          <a:off x="539750" y="2349500"/>
          <a:ext cx="7920038" cy="2735264"/>
        </p:xfrm>
        <a:graphic>
          <a:graphicData uri="http://schemas.openxmlformats.org/drawingml/2006/table">
            <a:tbl>
              <a:tblPr/>
              <a:tblGrid>
                <a:gridCol w="5184377"/>
                <a:gridCol w="2735661"/>
              </a:tblGrid>
              <a:tr h="62736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kumimoji="0" lang="cs-C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Září 2013</a:t>
                      </a:r>
                      <a:endParaRPr kumimoji="0" lang="cs-CZ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</a:tr>
              <a:tr h="7026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Počet autorizovaných osob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230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6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Počet autorizací PK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399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6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Počet zkoušek odborné způsobilosti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72 742</a:t>
                      </a: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11" name="Text Box 112"/>
          <p:cNvSpPr txBox="1">
            <a:spLocks noChangeArrowheads="1"/>
          </p:cNvSpPr>
          <p:nvPr/>
        </p:nvSpPr>
        <p:spPr bwMode="auto">
          <a:xfrm>
            <a:off x="539750" y="5516563"/>
            <a:ext cx="7058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1835150" y="260350"/>
            <a:ext cx="730885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Kontrolní činnost</a:t>
            </a:r>
            <a:endParaRPr smtClean="0">
              <a:latin typeface="Arial" charset="0"/>
              <a:cs typeface="Arial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1628775"/>
            <a:ext cx="8820150" cy="56022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33400" indent="-533400" eaLnBrk="1" hangingPunct="1">
              <a:spcBef>
                <a:spcPct val="50000"/>
              </a:spcBef>
              <a:buFontTx/>
              <a:buAutoNum type="alphaUcParenR"/>
              <a:defRPr/>
            </a:pPr>
            <a:r>
              <a:rPr lang="cs-CZ" sz="2800" b="1" dirty="0" smtClean="0"/>
              <a:t>Kontrola dokumentace na pracovišti OBVPV</a:t>
            </a:r>
          </a:p>
          <a:p>
            <a:pPr marL="533400" indent="-533400" eaLnBrk="1" hangingPunct="1">
              <a:spcBef>
                <a:spcPct val="50000"/>
              </a:spcBef>
              <a:buClr>
                <a:srgbClr val="3366FF"/>
              </a:buClr>
              <a:buFont typeface="Wingdings" panose="05000000000000000000" pitchFamily="2" charset="2"/>
              <a:buChar char="p"/>
              <a:defRPr/>
            </a:pPr>
            <a:r>
              <a:rPr lang="cs-CZ" sz="2400" dirty="0" smtClean="0"/>
              <a:t>Pozvánky ke zkoušce odborné způsobilosti</a:t>
            </a:r>
          </a:p>
          <a:p>
            <a:pPr marL="533400" indent="-533400" eaLnBrk="1" hangingPunct="1">
              <a:spcBef>
                <a:spcPct val="50000"/>
              </a:spcBef>
              <a:buClr>
                <a:srgbClr val="3366FF"/>
              </a:buClr>
              <a:buFont typeface="Wingdings" panose="05000000000000000000" pitchFamily="2" charset="2"/>
              <a:buChar char="p"/>
              <a:defRPr/>
            </a:pPr>
            <a:r>
              <a:rPr lang="cs-CZ" sz="2400" dirty="0" smtClean="0"/>
              <a:t>Osvědčení o získání profesní kvalifikace</a:t>
            </a:r>
          </a:p>
          <a:p>
            <a:pPr marL="533400" indent="-533400" eaLnBrk="1" hangingPunct="1">
              <a:spcBef>
                <a:spcPct val="50000"/>
              </a:spcBef>
              <a:buClr>
                <a:srgbClr val="3366FF"/>
              </a:buClr>
              <a:buFont typeface="Wingdings" panose="05000000000000000000" pitchFamily="2" charset="2"/>
              <a:buChar char="p"/>
              <a:defRPr/>
            </a:pPr>
            <a:r>
              <a:rPr lang="cs-CZ" sz="2400" dirty="0" smtClean="0"/>
              <a:t>Záznamy o průběhu a výsledku zkoušky 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endParaRPr lang="cs-CZ" sz="2400" dirty="0" smtClean="0"/>
          </a:p>
          <a:p>
            <a:pPr marL="533400" indent="-533400" eaLnBrk="1" hangingPunct="1">
              <a:spcBef>
                <a:spcPct val="50000"/>
              </a:spcBef>
              <a:defRPr/>
            </a:pPr>
            <a:r>
              <a:rPr lang="cs-CZ" sz="2400" b="1" dirty="0" smtClean="0"/>
              <a:t>B)	</a:t>
            </a:r>
            <a:r>
              <a:rPr lang="cs-CZ" sz="2800" b="1" dirty="0" smtClean="0"/>
              <a:t>Kontrola zkoušek odborné způsobilosti</a:t>
            </a:r>
            <a:endParaRPr lang="cs-CZ" sz="2400" b="1" dirty="0" smtClean="0"/>
          </a:p>
          <a:p>
            <a:pPr eaLnBrk="1" hangingPunct="1">
              <a:spcBef>
                <a:spcPct val="50000"/>
              </a:spcBef>
              <a:defRPr/>
            </a:pPr>
            <a:endParaRPr lang="cs-CZ" sz="2400" b="1" dirty="0" smtClean="0"/>
          </a:p>
          <a:p>
            <a:pPr eaLnBrk="1" hangingPunct="1">
              <a:spcBef>
                <a:spcPct val="50000"/>
              </a:spcBef>
              <a:buFontTx/>
              <a:buAutoNum type="alphaUcParenR"/>
              <a:defRPr/>
            </a:pPr>
            <a:endParaRPr lang="cs-CZ" sz="2400" dirty="0" smtClean="0"/>
          </a:p>
          <a:p>
            <a:pPr eaLnBrk="1" hangingPunct="1">
              <a:spcBef>
                <a:spcPct val="50000"/>
              </a:spcBef>
              <a:buFontTx/>
              <a:buAutoNum type="alphaUcParenR"/>
              <a:defRPr/>
            </a:pPr>
            <a:endParaRPr lang="cs-CZ" sz="2400" dirty="0" smtClean="0"/>
          </a:p>
          <a:p>
            <a:pPr eaLnBrk="1" hangingPunct="1">
              <a:spcBef>
                <a:spcPct val="50000"/>
              </a:spcBef>
              <a:buFontTx/>
              <a:buAutoNum type="alphaUcParenR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1835150" y="274638"/>
            <a:ext cx="730885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Časté nedostatky</a:t>
            </a:r>
            <a:r>
              <a:rPr b="1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628775"/>
            <a:ext cx="8820150" cy="52292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panose="020B0604020202020204" pitchFamily="34" charset="0"/>
              <a:buAutoNum type="alphaUcParenR"/>
              <a:defRPr/>
            </a:pPr>
            <a:r>
              <a:rPr lang="cs-CZ" sz="2800" b="1" dirty="0" smtClean="0"/>
              <a:t>Kontrola dokumentace na pracovišti OBVPV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anose="05000000000000000000" pitchFamily="2" charset="2"/>
              <a:buChar char="p"/>
              <a:defRPr/>
            </a:pPr>
            <a:r>
              <a:rPr lang="cs-CZ" sz="2400" dirty="0" smtClean="0"/>
              <a:t>Chybně uvedeny údaje uchazečů – jméno, příjmení, rodné číslo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anose="05000000000000000000" pitchFamily="2" charset="2"/>
              <a:buChar char="p"/>
              <a:defRPr/>
            </a:pPr>
            <a:r>
              <a:rPr lang="cs-CZ" sz="2400" dirty="0" smtClean="0"/>
              <a:t>Chybně uvedena čísla autorizací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anose="05000000000000000000" pitchFamily="2" charset="2"/>
              <a:buChar char="p"/>
              <a:defRPr/>
            </a:pPr>
            <a:r>
              <a:rPr lang="cs-CZ" sz="2400" dirty="0" smtClean="0"/>
              <a:t>Chybný záznam o průběhu a výsledku zkoušky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anose="05000000000000000000" pitchFamily="2" charset="2"/>
              <a:buChar char="p"/>
              <a:defRPr/>
            </a:pPr>
            <a:r>
              <a:rPr lang="cs-CZ" sz="2400" dirty="0" smtClean="0"/>
              <a:t>Nedoplněny veškeré stanovené náležitosti (např. údaje o AOs, údaje o uchazečích, datum a místo konání zkoušky odborné způsobilosti, atd.)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anose="05000000000000000000" pitchFamily="2" charset="2"/>
              <a:buChar char="p"/>
              <a:defRPr/>
            </a:pPr>
            <a:r>
              <a:rPr lang="cs-CZ" sz="2400" dirty="0" smtClean="0"/>
              <a:t>Osvědčení je na nesprávném tiskopise  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anose="05000000000000000000" pitchFamily="2" charset="2"/>
              <a:buChar char="p"/>
              <a:defRPr/>
            </a:pPr>
            <a:r>
              <a:rPr lang="cs-CZ" sz="2400" dirty="0" smtClean="0"/>
              <a:t>Osvědčení neobsahují razítko AOs a podpis předsedy zkušební komise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sz="18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endParaRPr lang="cs-CZ" sz="1800" dirty="0" smtClean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1835150" y="274638"/>
            <a:ext cx="730885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Časté nedostatky</a:t>
            </a:r>
            <a:r>
              <a:rPr b="1" smtClean="0">
                <a:latin typeface="Arial" charset="0"/>
                <a:cs typeface="Arial" charset="0"/>
              </a:rPr>
              <a:t> </a:t>
            </a:r>
            <a:endParaRPr b="1" smtClean="0">
              <a:solidFill>
                <a:srgbClr val="3366FF"/>
              </a:solidFill>
              <a:latin typeface="Arial" charset="0"/>
              <a:cs typeface="Arial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628775"/>
            <a:ext cx="8085138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b="1" smtClean="0">
                <a:latin typeface="Arial" charset="0"/>
                <a:cs typeface="Arial" charset="0"/>
              </a:rPr>
              <a:t>B)</a:t>
            </a:r>
            <a:r>
              <a:rPr lang="cs-CZ" sz="2800" smtClean="0">
                <a:latin typeface="Arial" charset="0"/>
                <a:cs typeface="Arial" charset="0"/>
              </a:rPr>
              <a:t> </a:t>
            </a:r>
            <a:r>
              <a:rPr lang="cs-CZ" sz="2800" b="1" smtClean="0">
                <a:latin typeface="Arial" charset="0"/>
                <a:cs typeface="Arial" charset="0"/>
              </a:rPr>
              <a:t>Kontrola zkoušek odborné způsobilosti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BOZP a PO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Kontrola totožnosti a správnosti uvedených údajů v pozvánce uchazečů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Průběh zkoušky odborné způsobilosti (2 části: písemná část a ústní/praktická část)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cs-CZ" sz="2400" b="1" smtClean="0">
                <a:latin typeface="Arial" charset="0"/>
                <a:cs typeface="Arial" charset="0"/>
              </a:rPr>
              <a:t>Písemná část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Test není sestaven dle stanoveného klíče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Není provedena rotace odpovědí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Chyby při přepisování znění zkušebních otázek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cs-CZ" sz="1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1835150" y="274638"/>
            <a:ext cx="730885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Časté nedostatky</a:t>
            </a:r>
            <a:r>
              <a:rPr b="1" smtClean="0">
                <a:latin typeface="Arial" charset="0"/>
                <a:cs typeface="Arial" charset="0"/>
              </a:rPr>
              <a:t> </a:t>
            </a:r>
            <a:endParaRPr b="1" smtClean="0">
              <a:solidFill>
                <a:srgbClr val="3366FF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628775"/>
            <a:ext cx="8120063" cy="446881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None/>
              <a:tabLst>
                <a:tab pos="533400" algn="l"/>
              </a:tabLst>
            </a:pPr>
            <a:r>
              <a:rPr lang="cs-CZ" sz="2400" b="1" smtClean="0">
                <a:latin typeface="Arial" charset="0"/>
                <a:cs typeface="Arial" charset="0"/>
              </a:rPr>
              <a:t>Ústní a praktická část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  <a:tabLst>
                <a:tab pos="533400" algn="l"/>
              </a:tabLst>
            </a:pPr>
            <a:r>
              <a:rPr lang="cs-CZ" sz="2400" smtClean="0">
                <a:latin typeface="Arial" charset="0"/>
                <a:cs typeface="Arial" charset="0"/>
              </a:rPr>
              <a:t>Chybné znění otázek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  <a:tabLst>
                <a:tab pos="533400" algn="l"/>
              </a:tabLst>
            </a:pPr>
            <a:r>
              <a:rPr lang="cs-CZ" sz="2400" smtClean="0">
                <a:latin typeface="Arial" charset="0"/>
                <a:cs typeface="Arial" charset="0"/>
              </a:rPr>
              <a:t>Zkoušení vyřazených otázek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  <a:tabLst>
                <a:tab pos="533400" algn="l"/>
              </a:tabLst>
            </a:pPr>
            <a:r>
              <a:rPr lang="cs-CZ" sz="2400" smtClean="0">
                <a:latin typeface="Arial" charset="0"/>
                <a:cs typeface="Arial" charset="0"/>
              </a:rPr>
              <a:t>Neprovedení praktického předvedení (např. vyzvěte, naznačte použití, předveďte, ukažte...)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  <a:tabLst>
                <a:tab pos="533400" algn="l"/>
              </a:tabLst>
            </a:pPr>
            <a:r>
              <a:rPr lang="cs-CZ" sz="2400" smtClean="0">
                <a:latin typeface="Arial" charset="0"/>
                <a:cs typeface="Arial" charset="0"/>
              </a:rPr>
              <a:t>Nedostatečné či žádné materiálně –technické zabezpečení</a:t>
            </a:r>
            <a:endParaRPr lang="cs-CZ" sz="1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1835150" y="274638"/>
            <a:ext cx="7308850" cy="1143000"/>
          </a:xfrm>
        </p:spPr>
        <p:txBody>
          <a:bodyPr/>
          <a:lstStyle/>
          <a:p>
            <a:pPr algn="ctr" eaLnBrk="1" hangingPunct="1"/>
            <a:r>
              <a:rPr b="1" smtClean="0">
                <a:solidFill>
                  <a:srgbClr val="3366FF"/>
                </a:solidFill>
                <a:latin typeface="Arial" charset="0"/>
                <a:cs typeface="Arial" charset="0"/>
              </a:rPr>
              <a:t>Odborná způsobilost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628775"/>
            <a:ext cx="8497888" cy="4810125"/>
          </a:xfrm>
        </p:spPr>
        <p:txBody>
          <a:bodyPr/>
          <a:lstStyle/>
          <a:p>
            <a:pPr marL="533400" indent="-520700" eaLnBrk="1" hangingPunct="1">
              <a:buFont typeface="Arial" charset="0"/>
              <a:buNone/>
            </a:pPr>
            <a:r>
              <a:rPr lang="cs-CZ" sz="2800" b="1" smtClean="0">
                <a:latin typeface="Arial" charset="0"/>
                <a:cs typeface="Arial" charset="0"/>
              </a:rPr>
              <a:t>Organizační a metodické pokyny</a:t>
            </a:r>
          </a:p>
          <a:p>
            <a:pPr marL="533400" indent="-5207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Pokyny k realizaci zkoušky</a:t>
            </a:r>
          </a:p>
          <a:p>
            <a:pPr marL="533400" indent="-5207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Výsledné hodnocení</a:t>
            </a:r>
          </a:p>
          <a:p>
            <a:pPr marL="533400" indent="-5207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Počet zkoušejících (3 členná zkušební komise)  </a:t>
            </a:r>
          </a:p>
          <a:p>
            <a:pPr marL="533400" indent="-5207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Požadavky na odbornou způsobilost autorizované osoby, resp. autorizovaného zástupce autorizované osoby</a:t>
            </a:r>
          </a:p>
          <a:p>
            <a:pPr marL="533400" indent="-5207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Nezbytné materiální a technické předpoklady pro provedení zkoušky</a:t>
            </a:r>
          </a:p>
          <a:p>
            <a:pPr marL="533400" indent="-520700" eaLnBrk="1" hangingPunct="1">
              <a:spcBef>
                <a:spcPts val="1200"/>
              </a:spcBef>
              <a:buClr>
                <a:srgbClr val="3366FF"/>
              </a:buClr>
              <a:buFont typeface="Wingdings" pitchFamily="2" charset="2"/>
              <a:buChar char="p"/>
            </a:pPr>
            <a:r>
              <a:rPr lang="cs-CZ" sz="2400" smtClean="0">
                <a:latin typeface="Arial" charset="0"/>
                <a:cs typeface="Arial" charset="0"/>
              </a:rPr>
              <a:t>Doba přípravy na zkoušku a doba pro vykonání zkoušky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V_sablona1_200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MV_sablona1_2003</Template>
  <TotalTime>255</TotalTime>
  <Words>261</Words>
  <Application>Microsoft Office PowerPoint</Application>
  <PresentationFormat>Předvádění na obrazovce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Times New Roman</vt:lpstr>
      <vt:lpstr>3_MV_sablona1_2003</vt:lpstr>
      <vt:lpstr>„Problematika ověřování kompetencí podle standardů“ z pohledu MV ČR                                         Odboru bezpečnostního výzkumu a policejního vzdělávání – pracoviště autorizací</vt:lpstr>
      <vt:lpstr>Obsah</vt:lpstr>
      <vt:lpstr>Aktuální statistika </vt:lpstr>
      <vt:lpstr>Aktuální statistika </vt:lpstr>
      <vt:lpstr>Kontrolní činnost</vt:lpstr>
      <vt:lpstr>Časté nedostatky </vt:lpstr>
      <vt:lpstr>Časté nedostatky </vt:lpstr>
      <vt:lpstr>Časté nedostatky </vt:lpstr>
      <vt:lpstr>Odborná způsobilost</vt:lpstr>
      <vt:lpstr>ISKA</vt:lpstr>
      <vt:lpstr>ISKA</vt:lpstr>
      <vt:lpstr>Děkujeme za pozornost </vt:lpstr>
    </vt:vector>
  </TitlesOfParts>
  <Company>MV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Jméno</dc:creator>
  <cp:lastModifiedBy>Jméno</cp:lastModifiedBy>
  <cp:revision>47</cp:revision>
  <dcterms:created xsi:type="dcterms:W3CDTF">2013-10-01T13:28:58Z</dcterms:created>
  <dcterms:modified xsi:type="dcterms:W3CDTF">2013-10-07T09:04:17Z</dcterms:modified>
</cp:coreProperties>
</file>